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2" r:id="rId1"/>
  </p:sldMasterIdLst>
  <p:sldIdLst>
    <p:sldId id="265" r:id="rId2"/>
    <p:sldId id="264" r:id="rId3"/>
    <p:sldId id="263" r:id="rId4"/>
    <p:sldId id="266" r:id="rId5"/>
    <p:sldId id="262" r:id="rId6"/>
    <p:sldId id="258" r:id="rId7"/>
    <p:sldId id="257" r:id="rId8"/>
    <p:sldId id="25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7637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782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414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33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880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123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38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391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222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739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869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3ABB9-EC22-46BA-8CAA-3DF30BF624A9}" type="datetimeFigureOut">
              <a:rPr lang="en-IN" smtClean="0"/>
              <a:t>20-08-2023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6DA5-4755-4EC4-9074-E04B3104DA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915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74AEE1-228B-4B62-85BE-099F6ECC8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1323"/>
            <a:ext cx="6605545" cy="495416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C41C28-92CC-4E53-B1AA-225CDF5EE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36445" r="11042" b="35566"/>
          <a:stretch/>
        </p:blipFill>
        <p:spPr>
          <a:xfrm>
            <a:off x="1146867" y="412959"/>
            <a:ext cx="7067195" cy="25890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D702-05DB-4BA0-BFDB-4D0E5D9DDF9F}"/>
              </a:ext>
            </a:extLst>
          </p:cNvPr>
          <p:cNvSpPr txBox="1"/>
          <p:nvPr/>
        </p:nvSpPr>
        <p:spPr>
          <a:xfrm>
            <a:off x="6922678" y="2774909"/>
            <a:ext cx="3855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B0F0"/>
                </a:solidFill>
                <a:latin typeface="Söhne"/>
              </a:rPr>
              <a:t>PROJECT MEMBERS</a:t>
            </a:r>
          </a:p>
          <a:p>
            <a:pPr algn="ctr"/>
            <a:endParaRPr lang="en-IN" sz="2400" dirty="0">
              <a:latin typeface="Söhne"/>
            </a:endParaRPr>
          </a:p>
          <a:p>
            <a:pPr algn="ctr"/>
            <a:r>
              <a:rPr lang="en-IN" sz="2400" dirty="0">
                <a:latin typeface="Söhne"/>
              </a:rPr>
              <a:t>Gourishankar Hosur</a:t>
            </a:r>
          </a:p>
          <a:p>
            <a:pPr algn="ctr"/>
            <a:r>
              <a:rPr lang="en-IN" sz="2400" dirty="0">
                <a:latin typeface="Söhne"/>
              </a:rPr>
              <a:t>Panchali Das</a:t>
            </a:r>
          </a:p>
          <a:p>
            <a:pPr algn="ctr"/>
            <a:r>
              <a:rPr lang="en-IN" sz="2400" dirty="0">
                <a:latin typeface="Söhne"/>
              </a:rPr>
              <a:t>Urmila Vanjare</a:t>
            </a:r>
          </a:p>
          <a:p>
            <a:pPr algn="ctr"/>
            <a:r>
              <a:rPr lang="en-IN" sz="2400" dirty="0">
                <a:latin typeface="Söhne"/>
              </a:rPr>
              <a:t>Priti Vartak</a:t>
            </a:r>
          </a:p>
          <a:p>
            <a:pPr algn="ctr"/>
            <a:r>
              <a:rPr lang="en-IN" sz="2400" dirty="0">
                <a:latin typeface="Söhne"/>
              </a:rPr>
              <a:t>Prabhudatt Rana</a:t>
            </a:r>
          </a:p>
          <a:p>
            <a:pPr algn="ctr"/>
            <a:r>
              <a:rPr lang="en-IN" sz="2400" dirty="0">
                <a:latin typeface="Söhne"/>
              </a:rPr>
              <a:t>Shubham Chavan</a:t>
            </a:r>
          </a:p>
        </p:txBody>
      </p:sp>
    </p:spTree>
    <p:extLst>
      <p:ext uri="{BB962C8B-B14F-4D97-AF65-F5344CB8AC3E}">
        <p14:creationId xmlns:p14="http://schemas.microsoft.com/office/powerpoint/2010/main" val="112334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A58A76-BB9E-C1A3-1419-F56F5F096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963930"/>
            <a:ext cx="4843919" cy="3141470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T</a:t>
            </a: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horough understanding of the attrition trends.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Söhn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 T</a:t>
            </a: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o identify patterns and potential factors that contribute to attrition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.</a:t>
            </a:r>
            <a:endParaRPr lang="en-US" sz="2000" b="0" i="0" dirty="0">
              <a:solidFill>
                <a:schemeClr val="tx2">
                  <a:lumMod val="75000"/>
                </a:schemeClr>
              </a:solidFill>
              <a:effectLst/>
              <a:latin typeface="Söhn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Potential implications and strategies for addressing attrition.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Söhn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Building </a:t>
            </a: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dashboard - will elevate simple    metrics, by linking them to one another and visualizing them as a whole.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Söhne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F5991-AEF6-42BC-A62A-E42C47ADE073}"/>
              </a:ext>
            </a:extLst>
          </p:cNvPr>
          <p:cNvSpPr txBox="1"/>
          <p:nvPr/>
        </p:nvSpPr>
        <p:spPr>
          <a:xfrm>
            <a:off x="2942167" y="541867"/>
            <a:ext cx="3852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00B0F0"/>
                </a:solidFill>
                <a:latin typeface="Söhne"/>
              </a:rPr>
              <a:t>Objective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4255C-D581-4F61-949B-ACDCD11A3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4" t="15542" r="14406" b="10528"/>
          <a:stretch/>
        </p:blipFill>
        <p:spPr>
          <a:xfrm>
            <a:off x="567267" y="2751667"/>
            <a:ext cx="4749800" cy="38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2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82BFA-A6BA-4F2C-2F6F-A1B9F61E8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00974"/>
            <a:ext cx="6553200" cy="3383160"/>
          </a:xfrm>
        </p:spPr>
        <p:txBody>
          <a:bodyPr>
            <a:normAutofit/>
          </a:bodyPr>
          <a:lstStyle/>
          <a:p>
            <a:r>
              <a:rPr lang="en-IN" sz="1600" b="1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OBSERVATION: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ysClr val="windowText" lastClr="000000"/>
                </a:solidFill>
                <a:effectLst/>
                <a:latin typeface="Söhne"/>
              </a:rPr>
              <a:t>A consistent attrition rate across almost all departments</a:t>
            </a:r>
            <a:r>
              <a:rPr lang="en-IN" sz="1600" b="0" i="0" dirty="0">
                <a:solidFill>
                  <a:sysClr val="windowText" lastClr="000000"/>
                </a:solidFill>
                <a:effectLst/>
                <a:latin typeface="Söhne"/>
              </a:rPr>
              <a:t>.</a:t>
            </a:r>
            <a:endParaRPr lang="en-IN" sz="1600" dirty="0">
              <a:solidFill>
                <a:sysClr val="windowText" lastClr="000000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ysClr val="windowText" lastClr="000000"/>
                </a:solidFill>
                <a:latin typeface="Söhne"/>
              </a:rPr>
              <a:t> </a:t>
            </a:r>
            <a:r>
              <a:rPr lang="en-US" sz="1600" b="0" i="0" dirty="0">
                <a:solidFill>
                  <a:sysClr val="windowText" lastClr="000000"/>
                </a:solidFill>
                <a:effectLst/>
                <a:latin typeface="Söhne"/>
              </a:rPr>
              <a:t>This can be seen as a positive aspect, as it indicates that the organization is maintaining a certain level of employee satisfaction and engagement across the board.</a:t>
            </a:r>
            <a:endParaRPr lang="en-US" sz="1600" dirty="0">
              <a:solidFill>
                <a:sysClr val="windowText" lastClr="000000"/>
              </a:solidFill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ysClr val="windowText" lastClr="000000"/>
                </a:solidFill>
                <a:effectLst/>
                <a:latin typeface="Söhne"/>
              </a:rPr>
              <a:t>Room for improvement</a:t>
            </a:r>
            <a:r>
              <a:rPr lang="en-IN" sz="1600" b="0" i="0" dirty="0">
                <a:solidFill>
                  <a:sysClr val="windowText" lastClr="000000"/>
                </a:solidFill>
                <a:effectLst/>
                <a:latin typeface="Söhne"/>
              </a:rPr>
              <a:t> in </a:t>
            </a:r>
            <a:r>
              <a:rPr lang="en-IN" sz="1600" dirty="0">
                <a:solidFill>
                  <a:sysClr val="windowText" lastClr="000000"/>
                </a:solidFill>
                <a:latin typeface="Söhne"/>
              </a:rPr>
              <a:t>Research &amp; Development and Software department.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ysClr val="windowText" lastClr="000000"/>
              </a:solidFill>
              <a:latin typeface="Söhne"/>
            </a:endParaRPr>
          </a:p>
          <a:p>
            <a:r>
              <a:rPr lang="en-IN" sz="1600" dirty="0">
                <a:solidFill>
                  <a:sysClr val="windowText" lastClr="000000"/>
                </a:solidFill>
                <a:latin typeface="Söhne"/>
              </a:rPr>
              <a:t> </a:t>
            </a:r>
            <a:r>
              <a:rPr lang="en-IN" sz="1600" b="1" dirty="0">
                <a:solidFill>
                  <a:sysClr val="windowText" lastClr="000000"/>
                </a:solidFill>
                <a:latin typeface="Söhne"/>
              </a:rPr>
              <a:t>IMPACT: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ysClr val="windowText" lastClr="000000"/>
                </a:solidFill>
                <a:latin typeface="Söhne"/>
              </a:rPr>
              <a:t> </a:t>
            </a:r>
            <a:r>
              <a:rPr lang="en-US" sz="1600" b="0" i="0" dirty="0">
                <a:solidFill>
                  <a:sysClr val="windowText" lastClr="000000"/>
                </a:solidFill>
                <a:effectLst/>
                <a:latin typeface="Söhne"/>
              </a:rPr>
              <a:t>Extended work hours over a prolonged period can contribute to burnout and reduced job satisfaction, potentially influencing attrition rates.</a:t>
            </a:r>
          </a:p>
          <a:p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IN" sz="1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16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E1BB1D-DBB3-0F42-5A28-65CF38DD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40" y="659885"/>
            <a:ext cx="4408362" cy="2870237"/>
          </a:xfrm>
          <a:prstGeom prst="rect">
            <a:avLst/>
          </a:prstGeom>
          <a:effectLst/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F2A3789-A1A1-5921-71AD-113DDBD7E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40" y="3744509"/>
            <a:ext cx="4408362" cy="2575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EF0C8-DE2F-4549-BDDC-44FC9FA49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36445" r="11042" b="35566"/>
          <a:stretch/>
        </p:blipFill>
        <p:spPr>
          <a:xfrm>
            <a:off x="85818" y="7518"/>
            <a:ext cx="1964655" cy="719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ECD266-028B-4EDA-A2E2-E58EA026D4D4}"/>
              </a:ext>
            </a:extLst>
          </p:cNvPr>
          <p:cNvSpPr txBox="1"/>
          <p:nvPr/>
        </p:nvSpPr>
        <p:spPr>
          <a:xfrm>
            <a:off x="3594100" y="76167"/>
            <a:ext cx="500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 1 – Average Attrition Rate for all Departments</a:t>
            </a:r>
            <a:endParaRPr lang="en-I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4FC73C-3979-48AC-9AAE-4E53D46ED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" y="4809067"/>
            <a:ext cx="2130542" cy="1872754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E74F2E1-B295-4ACA-AC73-D3FAF35CCF34}"/>
              </a:ext>
            </a:extLst>
          </p:cNvPr>
          <p:cNvSpPr txBox="1">
            <a:spLocks/>
          </p:cNvSpPr>
          <p:nvPr/>
        </p:nvSpPr>
        <p:spPr>
          <a:xfrm>
            <a:off x="2463800" y="4368791"/>
            <a:ext cx="5122334" cy="1672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Söhne"/>
            </a:endParaRP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RECOMMENDATIONS: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ysClr val="windowText" lastClr="000000"/>
                </a:solidFill>
                <a:latin typeface="Söhne"/>
              </a:rPr>
              <a:t>Evaluate project timelines and resource allocation.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ysClr val="windowText" lastClr="000000"/>
                </a:solidFill>
                <a:latin typeface="Söhne"/>
              </a:rPr>
              <a:t> Fix abnormally high overtime hours by hiring and training new workers. </a:t>
            </a:r>
            <a:endParaRPr lang="en-IN" sz="1600" dirty="0">
              <a:solidFill>
                <a:sysClr val="windowText" lastClr="000000"/>
              </a:solidFill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1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5013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F9FF4-E636-4AC2-E658-1EEA18B81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2769" y="854484"/>
            <a:ext cx="5846232" cy="3962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/>
              <a:t>Observation:</a:t>
            </a:r>
          </a:p>
          <a:p>
            <a:r>
              <a:rPr lang="en-IN" sz="1800" dirty="0"/>
              <a:t>Average hourly rate for all depart is almost similar.</a:t>
            </a:r>
          </a:p>
          <a:p>
            <a:r>
              <a:rPr lang="en-IN" sz="1800" dirty="0"/>
              <a:t>For male research scientist is 114.45</a:t>
            </a:r>
          </a:p>
          <a:p>
            <a:r>
              <a:rPr lang="en-IN" sz="1800" dirty="0"/>
              <a:t>Sales representative have lowest hourly rate.</a:t>
            </a:r>
          </a:p>
          <a:p>
            <a:r>
              <a:rPr lang="en-IN" sz="1800" dirty="0"/>
              <a:t>Male have lowest hourly rate compare to women.</a:t>
            </a:r>
          </a:p>
          <a:p>
            <a:r>
              <a:rPr lang="en-IN" sz="1800" dirty="0"/>
              <a:t>Less the hourly rate high the attrition rate.</a:t>
            </a:r>
          </a:p>
          <a:p>
            <a:pPr marL="0" indent="0">
              <a:buNone/>
            </a:pPr>
            <a:r>
              <a:rPr lang="en-IN" sz="1800" b="1" dirty="0"/>
              <a:t>Conclusion:</a:t>
            </a:r>
          </a:p>
          <a:p>
            <a:r>
              <a:rPr lang="en-IN" sz="1800" dirty="0"/>
              <a:t>If we want to decrease the attrition rete we hove to improve Hourly rate for all department.</a:t>
            </a:r>
          </a:p>
          <a:p>
            <a:r>
              <a:rPr lang="en-IN" sz="1800" dirty="0"/>
              <a:t>In each department  if the attrition rate is high and hourly rate is also high  then improve the others aspects.</a:t>
            </a:r>
          </a:p>
          <a:p>
            <a:endParaRPr lang="en-IN" sz="1800" dirty="0"/>
          </a:p>
          <a:p>
            <a:endParaRPr lang="en-IN" sz="1200" dirty="0"/>
          </a:p>
        </p:txBody>
      </p:sp>
      <p:pic>
        <p:nvPicPr>
          <p:cNvPr id="5" name="Content Placeholder 4" descr="Chart">
            <a:extLst>
              <a:ext uri="{FF2B5EF4-FFF2-40B4-BE49-F238E27FC236}">
                <a16:creationId xmlns:a16="http://schemas.microsoft.com/office/drawing/2014/main" id="{FCFB8390-F26C-F735-3749-0173F26223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562" y="874119"/>
            <a:ext cx="4134199" cy="2516780"/>
          </a:xfrm>
          <a:prstGeom prst="rect">
            <a:avLst/>
          </a:prstGeom>
          <a:solidFill>
            <a:schemeClr val="tx2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7CB84-054A-4D55-8668-2C51050F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20"/>
          <a:stretch/>
        </p:blipFill>
        <p:spPr>
          <a:xfrm>
            <a:off x="7527561" y="3807040"/>
            <a:ext cx="4134200" cy="251677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ED23C4-A957-4EF8-947B-FE0863E0C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36445" r="11042" b="35566"/>
          <a:stretch/>
        </p:blipFill>
        <p:spPr>
          <a:xfrm>
            <a:off x="85818" y="7518"/>
            <a:ext cx="1964655" cy="719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48AFD2-B8CE-4F24-9764-708A33C15BCF}"/>
              </a:ext>
            </a:extLst>
          </p:cNvPr>
          <p:cNvSpPr txBox="1"/>
          <p:nvPr/>
        </p:nvSpPr>
        <p:spPr>
          <a:xfrm>
            <a:off x="3565385" y="88647"/>
            <a:ext cx="5846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 2 – Average Hourly Rate of Male Research Scientist</a:t>
            </a:r>
            <a:endParaRPr lang="en-I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BCB5BD-B592-47B8-8F76-B9A04AE32E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1" t="27898" r="22281" b="15483"/>
          <a:stretch/>
        </p:blipFill>
        <p:spPr>
          <a:xfrm flipH="1">
            <a:off x="208350" y="4943882"/>
            <a:ext cx="2856996" cy="1693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8244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EC68-CBBB-753C-A0A0-115D89668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67" y="727260"/>
            <a:ext cx="6070600" cy="357380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17170" indent="-217170" defTabSz="868680">
              <a:spcBef>
                <a:spcPts val="950"/>
              </a:spcBef>
            </a:pPr>
            <a:endParaRPr lang="en-US" sz="1140" kern="1200" dirty="0">
              <a:solidFill>
                <a:schemeClr val="tx1"/>
              </a:solidFill>
              <a:latin typeface="+mn-lt"/>
              <a:ea typeface="+mn-lt"/>
              <a:cs typeface="+mn-lt"/>
            </a:endParaRPr>
          </a:p>
          <a:p>
            <a:pPr marL="0" indent="0" defTabSz="868680">
              <a:spcBef>
                <a:spcPts val="950"/>
              </a:spcBef>
              <a:buNone/>
            </a:pPr>
            <a:r>
              <a:rPr lang="en-US" sz="1600" b="1" kern="1200" dirty="0">
                <a:solidFill>
                  <a:schemeClr val="tx1"/>
                </a:solidFill>
                <a:latin typeface="Söhne"/>
                <a:ea typeface="+mn-lt"/>
                <a:cs typeface="+mn-lt"/>
              </a:rPr>
              <a:t>Observations:</a:t>
            </a:r>
          </a:p>
          <a:p>
            <a:pPr marL="217170" indent="-217170" defTabSz="868680">
              <a:spcBef>
                <a:spcPts val="950"/>
              </a:spcBef>
            </a:pPr>
            <a:r>
              <a:rPr lang="en-US" sz="1600" kern="1200" dirty="0">
                <a:solidFill>
                  <a:schemeClr val="tx1"/>
                </a:solidFill>
                <a:latin typeface="Söhne"/>
                <a:ea typeface="+mn-lt"/>
                <a:cs typeface="+mn-lt"/>
              </a:rPr>
              <a:t>Attrition rates show minor variations around 50% across monthly income bins, suggesting balanced turnover, with consistent patterns but no clear linear correlation, visually depicted in the chart.</a:t>
            </a:r>
            <a:endParaRPr lang="en-US" sz="1600" kern="1200" dirty="0">
              <a:solidFill>
                <a:schemeClr val="tx1"/>
              </a:solidFill>
              <a:latin typeface="Söhne"/>
              <a:cs typeface="Arial"/>
            </a:endParaRPr>
          </a:p>
          <a:p>
            <a:pPr marL="0" indent="0" defTabSz="868680">
              <a:spcBef>
                <a:spcPts val="950"/>
              </a:spcBef>
              <a:buNone/>
            </a:pPr>
            <a:r>
              <a:rPr lang="en-US" sz="1600" b="1" kern="1200" dirty="0">
                <a:solidFill>
                  <a:schemeClr val="tx1"/>
                </a:solidFill>
                <a:latin typeface="Söhne"/>
                <a:ea typeface="+mn-lt"/>
                <a:cs typeface="+mn-lt"/>
              </a:rPr>
              <a:t>Trends &amp; Fluctuations: </a:t>
            </a:r>
          </a:p>
          <a:p>
            <a:pPr marL="217170" indent="-217170" defTabSz="868680">
              <a:spcBef>
                <a:spcPts val="950"/>
              </a:spcBef>
            </a:pPr>
            <a:r>
              <a:rPr lang="en-US" sz="1600" kern="1200" dirty="0">
                <a:solidFill>
                  <a:schemeClr val="tx1"/>
                </a:solidFill>
                <a:latin typeface="Söhne"/>
                <a:ea typeface="+mn-lt"/>
                <a:cs typeface="+mn-lt"/>
              </a:rPr>
              <a:t>Attrition rates exhibit fluctuating but generally stable trends across income bins without a consistent upward or downward pattern</a:t>
            </a:r>
            <a:endParaRPr lang="en-US" sz="1600" kern="1200" dirty="0">
              <a:solidFill>
                <a:schemeClr val="tx1"/>
              </a:solidFill>
              <a:latin typeface="Söhne"/>
              <a:cs typeface="Arial"/>
            </a:endParaRPr>
          </a:p>
          <a:p>
            <a:pPr marL="0" indent="0" defTabSz="868680">
              <a:spcBef>
                <a:spcPts val="950"/>
              </a:spcBef>
              <a:buNone/>
            </a:pPr>
            <a:r>
              <a:rPr lang="en-US" sz="1600" b="1" kern="1200" dirty="0">
                <a:solidFill>
                  <a:schemeClr val="tx1"/>
                </a:solidFill>
                <a:latin typeface="Söhne"/>
                <a:cs typeface="Arial"/>
              </a:rPr>
              <a:t>Possible Reasons:</a:t>
            </a:r>
            <a:endParaRPr lang="en-US" sz="1600" kern="1200" dirty="0">
              <a:solidFill>
                <a:schemeClr val="tx1"/>
              </a:solidFill>
              <a:latin typeface="Söhne"/>
            </a:endParaRPr>
          </a:p>
          <a:p>
            <a:pPr marL="217170" indent="-217170" defTabSz="868680">
              <a:spcBef>
                <a:spcPts val="950"/>
              </a:spcBef>
            </a:pPr>
            <a:r>
              <a:rPr lang="en-US" sz="1600" kern="1200" dirty="0">
                <a:solidFill>
                  <a:schemeClr val="tx1"/>
                </a:solidFill>
                <a:latin typeface="Söhne"/>
                <a:ea typeface="+mn-lt"/>
                <a:cs typeface="+mn-lt"/>
              </a:rPr>
              <a:t>Possible reasons for attrition include job dissatisfaction (roles, culture, growth), market demand enticing better offers, and potential salary concerns (though not clearly indicated by data alone).</a:t>
            </a:r>
            <a:endParaRPr lang="en-US" sz="1600" kern="1200" dirty="0">
              <a:solidFill>
                <a:schemeClr val="tx1"/>
              </a:solidFill>
              <a:latin typeface="Söhne"/>
              <a:cs typeface="Arial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39A12-E15E-94FB-A63A-75DB4C1752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7478" y="727260"/>
            <a:ext cx="4848055" cy="3573807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D423F-6379-4516-94E4-003667B9C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36445" r="11042" b="35566"/>
          <a:stretch/>
        </p:blipFill>
        <p:spPr>
          <a:xfrm>
            <a:off x="85818" y="7518"/>
            <a:ext cx="1964655" cy="719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971DD9-B553-4042-9FE4-2AF51F13963E}"/>
              </a:ext>
            </a:extLst>
          </p:cNvPr>
          <p:cNvSpPr txBox="1"/>
          <p:nvPr/>
        </p:nvSpPr>
        <p:spPr>
          <a:xfrm>
            <a:off x="2617739" y="4673931"/>
            <a:ext cx="9057794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868680">
              <a:spcBef>
                <a:spcPts val="950"/>
              </a:spcBef>
              <a:buNone/>
            </a:pPr>
            <a:r>
              <a:rPr lang="en-US" sz="1800" b="1" kern="1200" dirty="0">
                <a:solidFill>
                  <a:schemeClr val="tx1"/>
                </a:solidFill>
                <a:latin typeface="Söhne"/>
                <a:cs typeface="Arial"/>
              </a:rPr>
              <a:t>    Potential Changes:</a:t>
            </a:r>
            <a:endParaRPr lang="en-US" sz="1800" kern="1200" dirty="0">
              <a:solidFill>
                <a:schemeClr val="tx1"/>
              </a:solidFill>
              <a:latin typeface="Söhne"/>
            </a:endParaRPr>
          </a:p>
          <a:p>
            <a:pPr marL="217170" indent="-217170" defTabSz="868680">
              <a:spcBef>
                <a:spcPts val="950"/>
              </a:spcBef>
            </a:pPr>
            <a:r>
              <a:rPr lang="en-US" sz="1800" kern="1200" dirty="0">
                <a:solidFill>
                  <a:schemeClr val="tx1"/>
                </a:solidFill>
                <a:latin typeface="Söhne"/>
                <a:ea typeface="+mn-lt"/>
                <a:cs typeface="+mn-lt"/>
              </a:rPr>
              <a:t>    Recommended actions involve salary analysis for competitiveness, exit interviews to uncover reasons, and implementing retention programs like career development and mentorship.</a:t>
            </a:r>
            <a:endParaRPr lang="en-US" sz="1800" kern="1200" dirty="0">
              <a:solidFill>
                <a:schemeClr val="tx1"/>
              </a:solidFill>
              <a:latin typeface="Söhne"/>
              <a:cs typeface="Arial"/>
            </a:endParaRPr>
          </a:p>
          <a:p>
            <a:pPr marL="217170" indent="-217170" defTabSz="868680">
              <a:spcBef>
                <a:spcPts val="950"/>
              </a:spcBef>
            </a:pPr>
            <a:endParaRPr lang="en-US" sz="1800" b="1" kern="12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11C1D-AD02-4461-BA9D-01F3E1F130E2}"/>
              </a:ext>
            </a:extLst>
          </p:cNvPr>
          <p:cNvSpPr txBox="1"/>
          <p:nvPr/>
        </p:nvSpPr>
        <p:spPr>
          <a:xfrm>
            <a:off x="2973917" y="40995"/>
            <a:ext cx="624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 3 – Attrition Rate vs Monthly Income</a:t>
            </a:r>
            <a:endParaRPr lang="en-I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5BA44D-580D-400D-9BE9-CDDA849468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4" t="13815" r="8629" b="9448"/>
          <a:stretch/>
        </p:blipFill>
        <p:spPr>
          <a:xfrm>
            <a:off x="85818" y="4530961"/>
            <a:ext cx="2537514" cy="210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3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FE280-BBC6-1D6B-3DA7-E694EE47F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634" y="928159"/>
            <a:ext cx="5436563" cy="32713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latin typeface="Söhne"/>
                <a:cs typeface="Times New Roman" panose="02020603050405020304" pitchFamily="18" charset="0"/>
              </a:rPr>
              <a:t>Due to rapid growth in salary and rapidly evolving technology younger generation prefer to spend more years in software.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Söhne"/>
                <a:cs typeface="Times New Roman" panose="02020603050405020304" pitchFamily="18" charset="0"/>
              </a:rPr>
              <a:t>R &amp;D employees spend lesser years as very less people develop ability to research and develop new technologies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Söhne"/>
                <a:cs typeface="Times New Roman" panose="02020603050405020304" pitchFamily="18" charset="0"/>
              </a:rPr>
              <a:t>Working in Sales employees receive additional commissions for their  hard work. Their job involves interacting with their clients.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4EC587-59E9-F4FB-A5FC-252449AEB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" t="1080" r="835" b="2020"/>
          <a:stretch/>
        </p:blipFill>
        <p:spPr>
          <a:xfrm>
            <a:off x="6880424" y="942147"/>
            <a:ext cx="4575942" cy="347524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F40B3-7881-4F41-A7FD-8FD7C9E37540}"/>
              </a:ext>
            </a:extLst>
          </p:cNvPr>
          <p:cNvSpPr txBox="1"/>
          <p:nvPr/>
        </p:nvSpPr>
        <p:spPr>
          <a:xfrm>
            <a:off x="3377717" y="76458"/>
            <a:ext cx="543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 4 – Average Working Years for Each Department</a:t>
            </a:r>
            <a:endParaRPr lang="en-I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30EB3-BC4D-4557-BBB8-490AAAE72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36445" r="11042" b="35566"/>
          <a:stretch/>
        </p:blipFill>
        <p:spPr>
          <a:xfrm>
            <a:off x="85818" y="7518"/>
            <a:ext cx="1964655" cy="719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8A7CE-0768-46A3-A71A-8C2BE476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" t="6673" r="-1441" b="-786"/>
          <a:stretch/>
        </p:blipFill>
        <p:spPr>
          <a:xfrm>
            <a:off x="186266" y="4400365"/>
            <a:ext cx="3268133" cy="227136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D9AD2757-05B5-4C9E-894C-2C86AC2CABC7}"/>
              </a:ext>
            </a:extLst>
          </p:cNvPr>
          <p:cNvSpPr txBox="1">
            <a:spLocks/>
          </p:cNvSpPr>
          <p:nvPr/>
        </p:nvSpPr>
        <p:spPr>
          <a:xfrm>
            <a:off x="3995782" y="4665132"/>
            <a:ext cx="6799218" cy="143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Söhne"/>
                <a:cs typeface="Times New Roman" panose="02020603050405020304" pitchFamily="18" charset="0"/>
              </a:rPr>
              <a:t>These differences in working years are also found due to industry  trends, company practices, and geographic location</a:t>
            </a:r>
            <a:r>
              <a:rPr lang="en-IN" sz="1800" dirty="0">
                <a:latin typeface="Söhne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13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25838AC-2034-4F7F-AF4C-231E48781DB6}"/>
              </a:ext>
            </a:extLst>
          </p:cNvPr>
          <p:cNvSpPr txBox="1"/>
          <p:nvPr/>
        </p:nvSpPr>
        <p:spPr>
          <a:xfrm>
            <a:off x="3377718" y="66710"/>
            <a:ext cx="543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 5 – Job Role vs Work Life Balance</a:t>
            </a:r>
            <a:endParaRPr lang="en-I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D3652-483F-4A24-A97C-B9BF8ED746A6}"/>
              </a:ext>
            </a:extLst>
          </p:cNvPr>
          <p:cNvSpPr txBox="1"/>
          <p:nvPr/>
        </p:nvSpPr>
        <p:spPr>
          <a:xfrm>
            <a:off x="653855" y="612728"/>
            <a:ext cx="369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929A7-A93E-4D44-BC1D-0F861F8C8F47}"/>
              </a:ext>
            </a:extLst>
          </p:cNvPr>
          <p:cNvSpPr txBox="1"/>
          <p:nvPr/>
        </p:nvSpPr>
        <p:spPr>
          <a:xfrm>
            <a:off x="653855" y="1633436"/>
            <a:ext cx="369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9FF7E38-A099-4FA0-BFB7-036F364EE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36445" r="11042" b="35566"/>
          <a:stretch/>
        </p:blipFill>
        <p:spPr>
          <a:xfrm>
            <a:off x="85818" y="7518"/>
            <a:ext cx="1964655" cy="719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62E4B2-11D5-4A37-BC14-3AAF6717D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10878" r="3251" b="5610"/>
          <a:stretch/>
        </p:blipFill>
        <p:spPr>
          <a:xfrm>
            <a:off x="7425267" y="727260"/>
            <a:ext cx="4275667" cy="2798334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700000-C362-4EF3-BC1E-7C06BE452DA2}"/>
              </a:ext>
            </a:extLst>
          </p:cNvPr>
          <p:cNvSpPr txBox="1"/>
          <p:nvPr/>
        </p:nvSpPr>
        <p:spPr>
          <a:xfrm>
            <a:off x="1068145" y="1028226"/>
            <a:ext cx="597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Söhne"/>
              </a:rPr>
              <a:t>As per our observation, the work life balance of all department is approximately same except some departments. 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88894-88B9-44DB-96C6-5ED00F0686E8}"/>
              </a:ext>
            </a:extLst>
          </p:cNvPr>
          <p:cNvSpPr txBox="1"/>
          <p:nvPr/>
        </p:nvSpPr>
        <p:spPr>
          <a:xfrm>
            <a:off x="1023310" y="2026161"/>
            <a:ext cx="5970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ysClr val="windowText" lastClr="000000"/>
                </a:solidFill>
                <a:effectLst/>
                <a:latin typeface="Söhne"/>
              </a:rPr>
              <a:t>In conclusion, the pursuit of a balanced life is not a compromise but a strategic investment. It's a recognition that personal growth, relationships, and rejuvenation are foundational to excelling in any job role. </a:t>
            </a: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C17F3F-9970-4C50-8044-D224C4913E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8938" r="1358" b="3828"/>
          <a:stretch/>
        </p:blipFill>
        <p:spPr>
          <a:xfrm>
            <a:off x="3837323" y="3963920"/>
            <a:ext cx="6401957" cy="25245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136BFA-76BE-460D-8556-E95B87A5D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9" t="17876" r="8687" b="16446"/>
          <a:stretch/>
        </p:blipFill>
        <p:spPr>
          <a:xfrm flipH="1">
            <a:off x="166638" y="4492324"/>
            <a:ext cx="2913098" cy="21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408"/>
    </mc:Choice>
    <mc:Fallback xmlns="">
      <p:transition advTm="840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25838AC-2034-4F7F-AF4C-231E48781DB6}"/>
              </a:ext>
            </a:extLst>
          </p:cNvPr>
          <p:cNvSpPr txBox="1"/>
          <p:nvPr/>
        </p:nvSpPr>
        <p:spPr>
          <a:xfrm>
            <a:off x="3377717" y="76458"/>
            <a:ext cx="543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 6 - Attrition Rate vs Years Since Last Promotion</a:t>
            </a:r>
            <a:endParaRPr lang="en-IN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B5217-5F94-448E-A5B2-7FBB79B87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671" r="4255" b="4187"/>
          <a:stretch/>
        </p:blipFill>
        <p:spPr>
          <a:xfrm>
            <a:off x="7250546" y="849383"/>
            <a:ext cx="4562764" cy="275243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65AD24-4E58-4DB9-AF70-E651906EC589}"/>
              </a:ext>
            </a:extLst>
          </p:cNvPr>
          <p:cNvSpPr txBox="1"/>
          <p:nvPr/>
        </p:nvSpPr>
        <p:spPr>
          <a:xfrm>
            <a:off x="986365" y="998954"/>
            <a:ext cx="59316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Söhne"/>
              </a:rPr>
              <a:t>Attrition Variation:</a:t>
            </a:r>
            <a:r>
              <a:rPr lang="en-US" sz="1600" b="0" i="0" dirty="0">
                <a:effectLst/>
                <a:latin typeface="Söhne"/>
              </a:rPr>
              <a:t> The attrition rates vary within a relatively narrow range, from around 49.18% to 62.50%. This suggests that the overall attrition rate is not drastically changing with the years since the last promotion.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31557-61AA-428F-98C8-8C5DA86C7CC3}"/>
              </a:ext>
            </a:extLst>
          </p:cNvPr>
          <p:cNvSpPr txBox="1"/>
          <p:nvPr/>
        </p:nvSpPr>
        <p:spPr>
          <a:xfrm>
            <a:off x="986365" y="2225601"/>
            <a:ext cx="6096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Söhne"/>
              </a:rPr>
              <a:t>Inconsistent Trend: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600" i="0" dirty="0">
                <a:effectLst/>
                <a:latin typeface="Söhne"/>
              </a:rPr>
              <a:t>At first glance, there isn't a clear linear or</a:t>
            </a:r>
          </a:p>
          <a:p>
            <a:r>
              <a:rPr lang="en-US" sz="1600" i="0" dirty="0">
                <a:effectLst/>
                <a:latin typeface="Söhne"/>
              </a:rPr>
              <a:t>consistent trend in attrition rate as years since last promotion increase.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F750B-E233-4FCF-8AE4-8F1C31249534}"/>
              </a:ext>
            </a:extLst>
          </p:cNvPr>
          <p:cNvSpPr txBox="1"/>
          <p:nvPr/>
        </p:nvSpPr>
        <p:spPr>
          <a:xfrm>
            <a:off x="986365" y="2959805"/>
            <a:ext cx="593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Söhne"/>
              </a:rPr>
              <a:t>Other Factors:</a:t>
            </a:r>
            <a:r>
              <a:rPr lang="en-US" sz="1600" b="0" i="0" dirty="0">
                <a:effectLst/>
                <a:latin typeface="Söhne"/>
              </a:rPr>
              <a:t> It might be worth considering other factors that could influence attrition, such as job role, department , Monthly Income , Work Life Balance , and overall job market conditions. 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D866B-55AD-4E2C-851B-47627A0C5B37}"/>
              </a:ext>
            </a:extLst>
          </p:cNvPr>
          <p:cNvSpPr txBox="1"/>
          <p:nvPr/>
        </p:nvSpPr>
        <p:spPr>
          <a:xfrm>
            <a:off x="2986424" y="4861718"/>
            <a:ext cx="8528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Conclusion</a:t>
            </a:r>
            <a:r>
              <a:rPr lang="en-IN" dirty="0"/>
              <a:t> : Even though there is no clear relation between attrition and years since last promotion and there may be other factors that could be influencing attrition , like I mentioned above . We can conclude that employees getting promoted early are not leaving the company , so  company should promote employees within 10 year period to avoid employees leaving the company.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D3652-483F-4A24-A97C-B9BF8ED746A6}"/>
              </a:ext>
            </a:extLst>
          </p:cNvPr>
          <p:cNvSpPr txBox="1"/>
          <p:nvPr/>
        </p:nvSpPr>
        <p:spPr>
          <a:xfrm>
            <a:off x="653855" y="612728"/>
            <a:ext cx="369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929A7-A93E-4D44-BC1D-0F861F8C8F47}"/>
              </a:ext>
            </a:extLst>
          </p:cNvPr>
          <p:cNvSpPr txBox="1"/>
          <p:nvPr/>
        </p:nvSpPr>
        <p:spPr>
          <a:xfrm>
            <a:off x="653855" y="1841202"/>
            <a:ext cx="369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42038-BB79-4C40-B9F2-F4A8850B1297}"/>
              </a:ext>
            </a:extLst>
          </p:cNvPr>
          <p:cNvSpPr txBox="1"/>
          <p:nvPr/>
        </p:nvSpPr>
        <p:spPr>
          <a:xfrm>
            <a:off x="653855" y="2576296"/>
            <a:ext cx="369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057B7-0F92-4F44-92A6-259246AA0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16423" r="4817" b="6607"/>
          <a:stretch/>
        </p:blipFill>
        <p:spPr>
          <a:xfrm>
            <a:off x="-1" y="4452010"/>
            <a:ext cx="2667001" cy="2398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FF7E38-A099-4FA0-BFB7-036F364EE7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36445" r="11042" b="35566"/>
          <a:stretch/>
        </p:blipFill>
        <p:spPr>
          <a:xfrm>
            <a:off x="85818" y="7518"/>
            <a:ext cx="1964655" cy="71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408"/>
    </mc:Choice>
    <mc:Fallback xmlns="">
      <p:transition advTm="84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19BBDA-618D-4A67-9177-41BBC4272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36445" r="11042" b="35566"/>
          <a:stretch/>
        </p:blipFill>
        <p:spPr>
          <a:xfrm>
            <a:off x="85818" y="7518"/>
            <a:ext cx="1964655" cy="719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37773-1C2B-4C66-BE80-3340CA571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33" y="393699"/>
            <a:ext cx="8094134" cy="60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</TotalTime>
  <Words>726</Words>
  <Application>Microsoft Office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Gourishankar Hosur</dc:creator>
  <cp:lastModifiedBy>Gourishankar Hosur</cp:lastModifiedBy>
  <cp:revision>41</cp:revision>
  <dcterms:created xsi:type="dcterms:W3CDTF">2023-08-18T08:06:12Z</dcterms:created>
  <dcterms:modified xsi:type="dcterms:W3CDTF">2023-08-20T11:06:14Z</dcterms:modified>
</cp:coreProperties>
</file>